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–</a:t>
            </a:r>
            <a:r>
              <a:rPr lang="en-US" dirty="0" err="1" smtClean="0"/>
              <a:t>er</a:t>
            </a:r>
            <a:r>
              <a:rPr lang="en-US" dirty="0" smtClean="0"/>
              <a:t> verbs</a:t>
            </a:r>
            <a:br>
              <a:rPr lang="en-US" dirty="0" smtClean="0"/>
            </a:br>
            <a:r>
              <a:rPr lang="en-US" dirty="0" smtClean="0"/>
              <a:t>Identify these infinitives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b="1" dirty="0" err="1">
                <a:latin typeface="Comic Sans MS" panose="030F0702030302020204" pitchFamily="66" charset="0"/>
              </a:rPr>
              <a:t>d</a:t>
            </a:r>
            <a:r>
              <a:rPr lang="en-US" sz="3200" b="1" dirty="0" err="1" smtClean="0">
                <a:latin typeface="Comic Sans MS" panose="030F0702030302020204" pitchFamily="66" charset="0"/>
              </a:rPr>
              <a:t>anser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>
                <a:latin typeface="Comic Sans MS" panose="030F0702030302020204" pitchFamily="66" charset="0"/>
              </a:rPr>
              <a:t>r</a:t>
            </a:r>
            <a:r>
              <a:rPr lang="en-US" sz="3200" b="1" dirty="0" err="1" smtClean="0">
                <a:latin typeface="Comic Sans MS" panose="030F0702030302020204" pitchFamily="66" charset="0"/>
              </a:rPr>
              <a:t>egarder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>
                <a:latin typeface="Comic Sans MS" panose="030F0702030302020204" pitchFamily="66" charset="0"/>
              </a:rPr>
              <a:t>d</a:t>
            </a:r>
            <a:r>
              <a:rPr lang="en-US" sz="3200" b="1" dirty="0" err="1" smtClean="0">
                <a:latin typeface="Comic Sans MS" panose="030F0702030302020204" pitchFamily="66" charset="0"/>
              </a:rPr>
              <a:t>essiner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>
                <a:latin typeface="Comic Sans MS" panose="030F0702030302020204" pitchFamily="66" charset="0"/>
              </a:rPr>
              <a:t>é</a:t>
            </a:r>
            <a:r>
              <a:rPr lang="en-US" sz="3200" b="1" dirty="0" err="1" smtClean="0">
                <a:latin typeface="Comic Sans MS" panose="030F0702030302020204" pitchFamily="66" charset="0"/>
              </a:rPr>
              <a:t>couter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>
                <a:latin typeface="Comic Sans MS" panose="030F0702030302020204" pitchFamily="66" charset="0"/>
              </a:rPr>
              <a:t>p</a:t>
            </a:r>
            <a:r>
              <a:rPr lang="en-US" sz="3200" b="1" dirty="0" err="1" smtClean="0">
                <a:latin typeface="Comic Sans MS" panose="030F0702030302020204" pitchFamily="66" charset="0"/>
              </a:rPr>
              <a:t>arler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mic Sans MS" panose="030F0702030302020204" pitchFamily="66" charset="0"/>
              </a:rPr>
              <a:t>To dance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To watch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To draw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To listen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To talk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1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sentences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To make a sentence 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negative</a:t>
            </a:r>
            <a:r>
              <a:rPr lang="en-US" sz="2800" dirty="0" smtClean="0">
                <a:latin typeface="Comic Sans MS" panose="030F0702030302020204" pitchFamily="66" charset="0"/>
              </a:rPr>
              <a:t> in the passé </a:t>
            </a:r>
            <a:r>
              <a:rPr lang="en-US" sz="2800" dirty="0" err="1" smtClean="0">
                <a:latin typeface="Comic Sans MS" panose="030F0702030302020204" pitchFamily="66" charset="0"/>
              </a:rPr>
              <a:t>composé</a:t>
            </a:r>
            <a:r>
              <a:rPr lang="en-US" sz="2800" dirty="0" smtClean="0">
                <a:latin typeface="Comic Sans MS" panose="030F0702030302020204" pitchFamily="66" charset="0"/>
              </a:rPr>
              <a:t>, place ne…pas (or any negative expression) around the auxiliary verb.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Nous </a:t>
            </a:r>
            <a:r>
              <a:rPr lang="en-US" sz="2800" dirty="0" err="1" smtClean="0">
                <a:latin typeface="Comic Sans MS" panose="030F0702030302020204" pitchFamily="66" charset="0"/>
              </a:rPr>
              <a:t>n’</a:t>
            </a:r>
            <a:r>
              <a:rPr lang="en-US" sz="28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avons</a:t>
            </a:r>
            <a:r>
              <a:rPr lang="en-US" sz="2800" dirty="0" smtClean="0">
                <a:latin typeface="Comic Sans MS" panose="030F0702030302020204" pitchFamily="66" charset="0"/>
              </a:rPr>
              <a:t> pas </a:t>
            </a:r>
            <a:r>
              <a:rPr lang="en-US" sz="2800" dirty="0" err="1" smtClean="0">
                <a:latin typeface="Comic Sans MS" panose="030F0702030302020204" pitchFamily="66" charset="0"/>
              </a:rPr>
              <a:t>regardé</a:t>
            </a:r>
            <a:r>
              <a:rPr lang="en-US" sz="2800" dirty="0" smtClean="0">
                <a:latin typeface="Comic Sans MS" panose="030F0702030302020204" pitchFamily="66" charset="0"/>
              </a:rPr>
              <a:t> le film.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9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Rewrite these sentences in the negative.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latin typeface="Comic Sans MS" panose="030F0702030302020204" pitchFamily="66" charset="0"/>
              </a:rPr>
              <a:t>J’ai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mangé</a:t>
            </a:r>
            <a:r>
              <a:rPr lang="en-US" sz="2000" dirty="0" smtClean="0">
                <a:latin typeface="Comic Sans MS" panose="030F0702030302020204" pitchFamily="66" charset="0"/>
              </a:rPr>
              <a:t> un sandwich.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Je </a:t>
            </a:r>
            <a:r>
              <a:rPr lang="en-US" sz="2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en-US" sz="2000" dirty="0" err="1" smtClean="0">
                <a:latin typeface="Comic Sans MS" panose="030F0702030302020204" pitchFamily="66" charset="0"/>
              </a:rPr>
              <a:t>’ai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pas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mangé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un sandwich.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Elle a </a:t>
            </a:r>
            <a:r>
              <a:rPr lang="en-US" sz="2000" dirty="0" err="1" smtClean="0">
                <a:latin typeface="Comic Sans MS" panose="030F0702030302020204" pitchFamily="66" charset="0"/>
              </a:rPr>
              <a:t>parlé</a:t>
            </a:r>
            <a:r>
              <a:rPr lang="en-US" sz="2000" dirty="0" smtClean="0">
                <a:latin typeface="Comic Sans MS" panose="030F0702030302020204" pitchFamily="66" charset="0"/>
              </a:rPr>
              <a:t> avec le prof.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Elle </a:t>
            </a:r>
            <a:r>
              <a:rPr lang="en-US" sz="2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en-US" sz="2000" dirty="0" err="1" smtClean="0">
                <a:latin typeface="Comic Sans MS" panose="030F0702030302020204" pitchFamily="66" charset="0"/>
              </a:rPr>
              <a:t>’a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pas </a:t>
            </a:r>
            <a:r>
              <a:rPr lang="en-US" sz="2000" dirty="0" err="1" smtClean="0">
                <a:latin typeface="Comic Sans MS" panose="030F0702030302020204" pitchFamily="66" charset="0"/>
              </a:rPr>
              <a:t>parlé</a:t>
            </a:r>
            <a:r>
              <a:rPr lang="en-US" sz="2000" dirty="0" smtClean="0">
                <a:latin typeface="Comic Sans MS" panose="030F0702030302020204" pitchFamily="66" charset="0"/>
              </a:rPr>
              <a:t> avec le prof.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Vous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avez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joué</a:t>
            </a:r>
            <a:r>
              <a:rPr lang="en-US" sz="2000" dirty="0" smtClean="0">
                <a:latin typeface="Comic Sans MS" panose="030F0702030302020204" pitchFamily="66" charset="0"/>
              </a:rPr>
              <a:t> au </a:t>
            </a:r>
            <a:r>
              <a:rPr lang="en-US" sz="2000" dirty="0" err="1" smtClean="0">
                <a:latin typeface="Comic Sans MS" panose="030F0702030302020204" pitchFamily="66" charset="0"/>
              </a:rPr>
              <a:t>stade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Vous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en-US" sz="2000" dirty="0" err="1" smtClean="0">
                <a:latin typeface="Comic Sans MS" panose="030F0702030302020204" pitchFamily="66" charset="0"/>
              </a:rPr>
              <a:t>’avez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pas </a:t>
            </a:r>
            <a:r>
              <a:rPr lang="en-US" sz="2000" dirty="0" err="1" smtClean="0">
                <a:latin typeface="Comic Sans MS" panose="030F0702030302020204" pitchFamily="66" charset="0"/>
              </a:rPr>
              <a:t>joué</a:t>
            </a:r>
            <a:r>
              <a:rPr lang="en-US" sz="2000" dirty="0" smtClean="0">
                <a:latin typeface="Comic Sans MS" panose="030F0702030302020204" pitchFamily="66" charset="0"/>
              </a:rPr>
              <a:t> au </a:t>
            </a:r>
            <a:r>
              <a:rPr lang="en-US" sz="2000" dirty="0" err="1" smtClean="0">
                <a:latin typeface="Comic Sans MS" panose="030F0702030302020204" pitchFamily="66" charset="0"/>
              </a:rPr>
              <a:t>stade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16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 7 Track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Decide if </a:t>
            </a:r>
            <a:r>
              <a:rPr lang="en-US" sz="2400" dirty="0" err="1" smtClean="0"/>
              <a:t>Zoé</a:t>
            </a:r>
            <a:r>
              <a:rPr lang="en-US" sz="2400" dirty="0" smtClean="0"/>
              <a:t> is speaking in the present tense or in the past tense (passé </a:t>
            </a:r>
            <a:r>
              <a:rPr lang="en-US" sz="2400" dirty="0" err="1" smtClean="0"/>
              <a:t>composé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There are 5 situations.</a:t>
            </a:r>
          </a:p>
          <a:p>
            <a:r>
              <a:rPr lang="en-US" sz="2400" dirty="0" smtClean="0"/>
              <a:t>(a) present</a:t>
            </a:r>
          </a:p>
          <a:p>
            <a:r>
              <a:rPr lang="en-US" sz="2400" dirty="0" smtClean="0"/>
              <a:t>(b) past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52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latin typeface="Comic Sans MS" panose="030F0702030302020204" pitchFamily="66" charset="0"/>
              </a:rPr>
              <a:t>t</a:t>
            </a:r>
            <a:r>
              <a:rPr lang="en-US" sz="2800" b="1" dirty="0" err="1" smtClean="0">
                <a:latin typeface="Comic Sans MS" panose="030F0702030302020204" pitchFamily="66" charset="0"/>
              </a:rPr>
              <a:t>ravailler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>
                <a:latin typeface="Comic Sans MS" panose="030F0702030302020204" pitchFamily="66" charset="0"/>
              </a:rPr>
              <a:t>s</a:t>
            </a:r>
            <a:r>
              <a:rPr lang="en-US" sz="2800" b="1" dirty="0" smtClean="0">
                <a:latin typeface="Comic Sans MS" panose="030F0702030302020204" pitchFamily="66" charset="0"/>
              </a:rPr>
              <a:t>urfer</a:t>
            </a:r>
          </a:p>
          <a:p>
            <a:r>
              <a:rPr lang="en-US" sz="2800" b="1" dirty="0" err="1">
                <a:latin typeface="Comic Sans MS" panose="030F0702030302020204" pitchFamily="66" charset="0"/>
              </a:rPr>
              <a:t>e</a:t>
            </a:r>
            <a:r>
              <a:rPr lang="en-US" sz="2800" b="1" dirty="0" err="1" smtClean="0">
                <a:latin typeface="Comic Sans MS" panose="030F0702030302020204" pitchFamily="66" charset="0"/>
              </a:rPr>
              <a:t>nvoyer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err="1">
                <a:latin typeface="Comic Sans MS" panose="030F0702030302020204" pitchFamily="66" charset="0"/>
              </a:rPr>
              <a:t>v</a:t>
            </a:r>
            <a:r>
              <a:rPr lang="en-US" sz="2800" b="1" dirty="0" err="1" smtClean="0">
                <a:latin typeface="Comic Sans MS" panose="030F0702030302020204" pitchFamily="66" charset="0"/>
              </a:rPr>
              <a:t>isiter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manger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omic Sans MS" panose="030F0702030302020204" pitchFamily="66" charset="0"/>
              </a:rPr>
              <a:t>To work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To surf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To send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To visit (places)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To eat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69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latin typeface="Comic Sans MS" panose="030F0702030302020204" pitchFamily="66" charset="0"/>
              </a:rPr>
              <a:t>é</a:t>
            </a:r>
            <a:r>
              <a:rPr lang="en-US" sz="2800" b="1" dirty="0" err="1" smtClean="0">
                <a:latin typeface="Comic Sans MS" panose="030F0702030302020204" pitchFamily="66" charset="0"/>
              </a:rPr>
              <a:t>tudier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err="1">
                <a:latin typeface="Comic Sans MS" panose="030F0702030302020204" pitchFamily="66" charset="0"/>
              </a:rPr>
              <a:t>n</a:t>
            </a:r>
            <a:r>
              <a:rPr lang="en-US" sz="2800" b="1" dirty="0" err="1" smtClean="0">
                <a:latin typeface="Comic Sans MS" panose="030F0702030302020204" pitchFamily="66" charset="0"/>
              </a:rPr>
              <a:t>ager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err="1">
                <a:latin typeface="Comic Sans MS" panose="030F0702030302020204" pitchFamily="66" charset="0"/>
              </a:rPr>
              <a:t>d</a:t>
            </a:r>
            <a:r>
              <a:rPr lang="en-US" sz="2800" b="1" dirty="0" err="1" smtClean="0">
                <a:latin typeface="Comic Sans MS" panose="030F0702030302020204" pitchFamily="66" charset="0"/>
              </a:rPr>
              <a:t>îner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err="1">
                <a:latin typeface="Comic Sans MS" panose="030F0702030302020204" pitchFamily="66" charset="0"/>
              </a:rPr>
              <a:t>h</a:t>
            </a:r>
            <a:r>
              <a:rPr lang="en-US" sz="2800" b="1" dirty="0" err="1" smtClean="0">
                <a:latin typeface="Comic Sans MS" panose="030F0702030302020204" pitchFamily="66" charset="0"/>
              </a:rPr>
              <a:t>abiter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err="1" smtClean="0">
                <a:latin typeface="Comic Sans MS" panose="030F0702030302020204" pitchFamily="66" charset="0"/>
              </a:rPr>
              <a:t>jouer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omic Sans MS" panose="030F0702030302020204" pitchFamily="66" charset="0"/>
              </a:rPr>
              <a:t>To study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To swim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To have dinner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To live</a:t>
            </a: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To play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0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Comic Sans MS" panose="030F0702030302020204" pitchFamily="66" charset="0"/>
              </a:rPr>
              <a:t>c</a:t>
            </a:r>
            <a:r>
              <a:rPr lang="en-US" sz="3200" b="1" dirty="0" err="1" smtClean="0">
                <a:latin typeface="Comic Sans MS" panose="030F0702030302020204" pitchFamily="66" charset="0"/>
              </a:rPr>
              <a:t>orriger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>
                <a:latin typeface="Comic Sans MS" panose="030F0702030302020204" pitchFamily="66" charset="0"/>
              </a:rPr>
              <a:t>d</a:t>
            </a:r>
            <a:r>
              <a:rPr lang="en-US" sz="3200" b="1" dirty="0" err="1" smtClean="0">
                <a:latin typeface="Comic Sans MS" panose="030F0702030302020204" pitchFamily="66" charset="0"/>
              </a:rPr>
              <a:t>éranger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>
                <a:latin typeface="Comic Sans MS" panose="030F0702030302020204" pitchFamily="66" charset="0"/>
              </a:rPr>
              <a:t>c</a:t>
            </a:r>
            <a:r>
              <a:rPr lang="en-US" sz="3200" b="1" dirty="0" smtClean="0">
                <a:latin typeface="Comic Sans MS" panose="030F0702030302020204" pitchFamily="66" charset="0"/>
              </a:rPr>
              <a:t>ommencer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lever</a:t>
            </a:r>
          </a:p>
          <a:p>
            <a:r>
              <a:rPr lang="en-US" sz="3200" b="1" dirty="0" err="1" smtClean="0">
                <a:latin typeface="Comic Sans MS" panose="030F0702030302020204" pitchFamily="66" charset="0"/>
              </a:rPr>
              <a:t>acheter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mic Sans MS" panose="030F0702030302020204" pitchFamily="66" charset="0"/>
              </a:rPr>
              <a:t>To correct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To bother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To begin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To lift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To buy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1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Passé </a:t>
            </a:r>
            <a:r>
              <a:rPr lang="en-US" dirty="0" err="1" smtClean="0"/>
              <a:t>Composé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Comic Sans MS" panose="030F0702030302020204" pitchFamily="66" charset="0"/>
              </a:rPr>
              <a:t>To discuss completed actions in the past, you will use the passé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composé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The passé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composé</a:t>
            </a:r>
            <a:r>
              <a:rPr lang="en-US" sz="2400" b="1" dirty="0" smtClean="0">
                <a:latin typeface="Comic Sans MS" panose="030F0702030302020204" pitchFamily="66" charset="0"/>
              </a:rPr>
              <a:t> is a </a:t>
            </a:r>
            <a:r>
              <a:rPr lang="en-US" sz="2400" b="1" u="sng" dirty="0" smtClean="0">
                <a:latin typeface="Comic Sans MS" panose="030F0702030302020204" pitchFamily="66" charset="0"/>
              </a:rPr>
              <a:t>compound</a:t>
            </a:r>
            <a:r>
              <a:rPr lang="en-US" sz="2400" b="1" dirty="0" smtClean="0">
                <a:latin typeface="Comic Sans MS" panose="030F0702030302020204" pitchFamily="66" charset="0"/>
              </a:rPr>
              <a:t> tense.</a:t>
            </a: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You will use a form of </a:t>
            </a:r>
            <a:r>
              <a:rPr lang="en-US" sz="2400" b="1" u="sng" dirty="0" err="1" smtClean="0">
                <a:latin typeface="Comic Sans MS" panose="030F0702030302020204" pitchFamily="66" charset="0"/>
              </a:rPr>
              <a:t>avoir</a:t>
            </a:r>
            <a:r>
              <a:rPr lang="en-US" sz="2400" b="1" dirty="0" smtClean="0">
                <a:latin typeface="Comic Sans MS" panose="030F0702030302020204" pitchFamily="66" charset="0"/>
              </a:rPr>
              <a:t> as the </a:t>
            </a:r>
            <a:r>
              <a:rPr lang="en-US" sz="2400" b="1" u="sng" dirty="0" smtClean="0">
                <a:latin typeface="Comic Sans MS" panose="030F0702030302020204" pitchFamily="66" charset="0"/>
              </a:rPr>
              <a:t>auxiliary verb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b="1" dirty="0" smtClean="0">
                <a:latin typeface="Comic Sans MS" panose="030F0702030302020204" pitchFamily="66" charset="0"/>
              </a:rPr>
              <a:t>You will use the </a:t>
            </a:r>
            <a:r>
              <a:rPr lang="en-US" sz="2400" b="1" u="sng" dirty="0" smtClean="0">
                <a:latin typeface="Comic Sans MS" panose="030F0702030302020204" pitchFamily="66" charset="0"/>
              </a:rPr>
              <a:t>past participle</a:t>
            </a:r>
            <a:r>
              <a:rPr lang="en-US" sz="2400" b="1" dirty="0" smtClean="0">
                <a:latin typeface="Comic Sans MS" panose="030F0702030302020204" pitchFamily="66" charset="0"/>
              </a:rPr>
              <a:t> of the verb that states the action.</a:t>
            </a:r>
            <a:endParaRPr lang="en-US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participles of –</a:t>
            </a:r>
            <a:r>
              <a:rPr lang="en-US" dirty="0" err="1" smtClean="0"/>
              <a:t>er</a:t>
            </a:r>
            <a:r>
              <a:rPr lang="en-US" dirty="0" smtClean="0"/>
              <a:t> verbs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c</a:t>
            </a:r>
            <a:r>
              <a:rPr lang="en-US" sz="3200" dirty="0" err="1" smtClean="0">
                <a:latin typeface="Comic Sans MS" panose="030F0702030302020204" pitchFamily="66" charset="0"/>
              </a:rPr>
              <a:t>hercher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n</a:t>
            </a:r>
            <a:r>
              <a:rPr lang="en-US" sz="3200" dirty="0" err="1" smtClean="0">
                <a:latin typeface="Comic Sans MS" panose="030F0702030302020204" pitchFamily="66" charset="0"/>
              </a:rPr>
              <a:t>ager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r</a:t>
            </a:r>
            <a:r>
              <a:rPr lang="en-US" sz="3200" dirty="0" err="1" smtClean="0">
                <a:latin typeface="Comic Sans MS" panose="030F0702030302020204" pitchFamily="66" charset="0"/>
              </a:rPr>
              <a:t>egarder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m</a:t>
            </a:r>
            <a:r>
              <a:rPr lang="en-US" sz="3200" dirty="0" smtClean="0">
                <a:latin typeface="Comic Sans MS" panose="030F0702030302020204" pitchFamily="66" charset="0"/>
              </a:rPr>
              <a:t>anger</a:t>
            </a:r>
          </a:p>
          <a:p>
            <a:r>
              <a:rPr lang="en-US" sz="3200" dirty="0" err="1">
                <a:latin typeface="Comic Sans MS" panose="030F0702030302020204" pitchFamily="66" charset="0"/>
              </a:rPr>
              <a:t>d</a:t>
            </a:r>
            <a:r>
              <a:rPr lang="en-US" sz="3200" dirty="0" err="1" smtClean="0">
                <a:latin typeface="Comic Sans MS" panose="030F0702030302020204" pitchFamily="66" charset="0"/>
              </a:rPr>
              <a:t>anser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chanter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c</a:t>
            </a:r>
            <a:r>
              <a:rPr lang="en-US" sz="3200" dirty="0" err="1" smtClean="0">
                <a:latin typeface="Comic Sans MS" panose="030F0702030302020204" pitchFamily="66" charset="0"/>
              </a:rPr>
              <a:t>herché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n</a:t>
            </a:r>
            <a:r>
              <a:rPr lang="en-US" sz="3200" dirty="0" err="1" smtClean="0">
                <a:latin typeface="Comic Sans MS" panose="030F0702030302020204" pitchFamily="66" charset="0"/>
              </a:rPr>
              <a:t>agé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r</a:t>
            </a:r>
            <a:r>
              <a:rPr lang="en-US" sz="3200" dirty="0" err="1" smtClean="0">
                <a:latin typeface="Comic Sans MS" panose="030F0702030302020204" pitchFamily="66" charset="0"/>
              </a:rPr>
              <a:t>egardé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m</a:t>
            </a:r>
            <a:r>
              <a:rPr lang="en-US" sz="3200" dirty="0" err="1" smtClean="0">
                <a:latin typeface="Comic Sans MS" panose="030F0702030302020204" pitchFamily="66" charset="0"/>
              </a:rPr>
              <a:t>angé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d</a:t>
            </a:r>
            <a:r>
              <a:rPr lang="en-US" sz="3200" dirty="0" err="1" smtClean="0">
                <a:latin typeface="Comic Sans MS" panose="030F0702030302020204" pitchFamily="66" charset="0"/>
              </a:rPr>
              <a:t>ansé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err="1" smtClean="0">
                <a:latin typeface="Comic Sans MS" panose="030F0702030302020204" pitchFamily="66" charset="0"/>
              </a:rPr>
              <a:t>chanté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23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Qu’est-ce</a:t>
            </a:r>
            <a:r>
              <a:rPr lang="en-US" dirty="0" smtClean="0"/>
              <a:t> que </a:t>
            </a:r>
            <a:r>
              <a:rPr lang="en-US" dirty="0" err="1" smtClean="0"/>
              <a:t>ça</a:t>
            </a:r>
            <a:r>
              <a:rPr lang="en-US" dirty="0" smtClean="0"/>
              <a:t> </a:t>
            </a:r>
            <a:r>
              <a:rPr lang="en-US" dirty="0" err="1" smtClean="0"/>
              <a:t>veut</a:t>
            </a:r>
            <a:r>
              <a:rPr lang="en-US" dirty="0" smtClean="0"/>
              <a:t> dire?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b="1" dirty="0" err="1">
                <a:latin typeface="Comic Sans MS" panose="030F0702030302020204" pitchFamily="66" charset="0"/>
              </a:rPr>
              <a:t>j</a:t>
            </a:r>
            <a:r>
              <a:rPr lang="en-US" sz="3200" b="1" dirty="0" err="1" smtClean="0">
                <a:latin typeface="Comic Sans MS" panose="030F0702030302020204" pitchFamily="66" charset="0"/>
              </a:rPr>
              <a:t>oué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>
                <a:latin typeface="Comic Sans MS" panose="030F0702030302020204" pitchFamily="66" charset="0"/>
              </a:rPr>
              <a:t>d</a:t>
            </a:r>
            <a:r>
              <a:rPr lang="en-US" sz="3200" b="1" dirty="0" err="1" smtClean="0">
                <a:latin typeface="Comic Sans MS" panose="030F0702030302020204" pitchFamily="66" charset="0"/>
              </a:rPr>
              <a:t>ansé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>
                <a:latin typeface="Comic Sans MS" panose="030F0702030302020204" pitchFamily="66" charset="0"/>
              </a:rPr>
              <a:t>t</a:t>
            </a:r>
            <a:r>
              <a:rPr lang="en-US" sz="3200" b="1" dirty="0" err="1" smtClean="0">
                <a:latin typeface="Comic Sans MS" panose="030F0702030302020204" pitchFamily="66" charset="0"/>
              </a:rPr>
              <a:t>ravaillé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>
                <a:latin typeface="Comic Sans MS" panose="030F0702030302020204" pitchFamily="66" charset="0"/>
              </a:rPr>
              <a:t>v</a:t>
            </a:r>
            <a:r>
              <a:rPr lang="en-US" sz="3200" b="1" dirty="0" err="1" smtClean="0">
                <a:latin typeface="Comic Sans MS" panose="030F0702030302020204" pitchFamily="66" charset="0"/>
              </a:rPr>
              <a:t>oyagé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r>
              <a:rPr lang="en-US" sz="3200" b="1" dirty="0" err="1" smtClean="0">
                <a:latin typeface="Comic Sans MS" panose="030F0702030302020204" pitchFamily="66" charset="0"/>
              </a:rPr>
              <a:t>invité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b="1" dirty="0">
                <a:latin typeface="Comic Sans MS" panose="030F0702030302020204" pitchFamily="66" charset="0"/>
              </a:rPr>
              <a:t>p</a:t>
            </a:r>
            <a:r>
              <a:rPr lang="en-US" sz="3200" b="1" dirty="0" smtClean="0">
                <a:latin typeface="Comic Sans MS" panose="030F0702030302020204" pitchFamily="66" charset="0"/>
              </a:rPr>
              <a:t>layed</a:t>
            </a:r>
          </a:p>
          <a:p>
            <a:r>
              <a:rPr lang="en-US" sz="3200" b="1" dirty="0">
                <a:latin typeface="Comic Sans MS" panose="030F0702030302020204" pitchFamily="66" charset="0"/>
              </a:rPr>
              <a:t>d</a:t>
            </a:r>
            <a:r>
              <a:rPr lang="en-US" sz="3200" b="1" dirty="0" smtClean="0">
                <a:latin typeface="Comic Sans MS" panose="030F0702030302020204" pitchFamily="66" charset="0"/>
              </a:rPr>
              <a:t>anced</a:t>
            </a:r>
          </a:p>
          <a:p>
            <a:r>
              <a:rPr lang="en-US" sz="3200" b="1" dirty="0">
                <a:latin typeface="Comic Sans MS" panose="030F0702030302020204" pitchFamily="66" charset="0"/>
              </a:rPr>
              <a:t>w</a:t>
            </a:r>
            <a:r>
              <a:rPr lang="en-US" sz="3200" b="1" dirty="0" smtClean="0">
                <a:latin typeface="Comic Sans MS" panose="030F0702030302020204" pitchFamily="66" charset="0"/>
              </a:rPr>
              <a:t>orked</a:t>
            </a:r>
          </a:p>
          <a:p>
            <a:r>
              <a:rPr lang="en-US" sz="3200" b="1" dirty="0">
                <a:latin typeface="Comic Sans MS" panose="030F0702030302020204" pitchFamily="66" charset="0"/>
              </a:rPr>
              <a:t>t</a:t>
            </a:r>
            <a:r>
              <a:rPr lang="en-US" sz="3200" b="1" dirty="0" smtClean="0">
                <a:latin typeface="Comic Sans MS" panose="030F0702030302020204" pitchFamily="66" charset="0"/>
              </a:rPr>
              <a:t>raveled</a:t>
            </a:r>
          </a:p>
          <a:p>
            <a:r>
              <a:rPr lang="en-US" sz="3200" b="1" dirty="0">
                <a:latin typeface="Comic Sans MS" panose="030F0702030302020204" pitchFamily="66" charset="0"/>
              </a:rPr>
              <a:t>i</a:t>
            </a:r>
            <a:r>
              <a:rPr lang="en-US" sz="3200" b="1" dirty="0" smtClean="0">
                <a:latin typeface="Comic Sans MS" panose="030F0702030302020204" pitchFamily="66" charset="0"/>
              </a:rPr>
              <a:t>nvited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0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Form a sentence in the passé </a:t>
            </a:r>
            <a:r>
              <a:rPr lang="en-US" sz="3200" dirty="0" err="1" smtClean="0">
                <a:latin typeface="Comic Sans MS" panose="030F0702030302020204" pitchFamily="66" charset="0"/>
              </a:rPr>
              <a:t>composé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subject + form of </a:t>
            </a:r>
            <a:r>
              <a:rPr lang="en-US" sz="32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avoir</a:t>
            </a:r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+ past participle</a:t>
            </a:r>
            <a:endParaRPr 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Je (</a:t>
            </a:r>
            <a:r>
              <a:rPr lang="en-US" sz="2800" dirty="0" err="1" smtClean="0">
                <a:latin typeface="Comic Sans MS" panose="030F0702030302020204" pitchFamily="66" charset="0"/>
              </a:rPr>
              <a:t>danser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Tu</a:t>
            </a:r>
            <a:r>
              <a:rPr lang="en-US" sz="2800" dirty="0" smtClean="0">
                <a:latin typeface="Comic Sans MS" panose="030F0702030302020204" pitchFamily="66" charset="0"/>
              </a:rPr>
              <a:t> (</a:t>
            </a:r>
            <a:r>
              <a:rPr lang="en-US" sz="2800" dirty="0" err="1" smtClean="0">
                <a:latin typeface="Comic Sans MS" panose="030F0702030302020204" pitchFamily="66" charset="0"/>
              </a:rPr>
              <a:t>parler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(</a:t>
            </a:r>
            <a:r>
              <a:rPr lang="en-US" sz="2800" dirty="0" err="1" smtClean="0">
                <a:latin typeface="Comic Sans MS" panose="030F0702030302020204" pitchFamily="66" charset="0"/>
              </a:rPr>
              <a:t>regarder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Elle (chanter)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On (manger)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Qui (</a:t>
            </a:r>
            <a:r>
              <a:rPr lang="en-US" sz="2800" dirty="0" err="1" smtClean="0">
                <a:latin typeface="Comic Sans MS" panose="030F0702030302020204" pitchFamily="66" charset="0"/>
              </a:rPr>
              <a:t>écouter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mic Sans MS" panose="030F0702030302020204" pitchFamily="66" charset="0"/>
              </a:rPr>
              <a:t>J’ai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dansé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Tu</a:t>
            </a:r>
            <a:r>
              <a:rPr lang="en-US" sz="2800" dirty="0" smtClean="0">
                <a:latin typeface="Comic Sans MS" panose="030F0702030302020204" pitchFamily="66" charset="0"/>
              </a:rPr>
              <a:t> as </a:t>
            </a:r>
            <a:r>
              <a:rPr lang="en-US" sz="2800" dirty="0" err="1" smtClean="0">
                <a:latin typeface="Comic Sans MS" panose="030F0702030302020204" pitchFamily="66" charset="0"/>
              </a:rPr>
              <a:t>parlé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Il a </a:t>
            </a:r>
            <a:r>
              <a:rPr lang="en-US" sz="2800" dirty="0" err="1" smtClean="0">
                <a:latin typeface="Comic Sans MS" panose="030F0702030302020204" pitchFamily="66" charset="0"/>
              </a:rPr>
              <a:t>regardé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Elle a </a:t>
            </a:r>
            <a:r>
              <a:rPr lang="en-US" sz="2800" dirty="0" err="1" smtClean="0">
                <a:latin typeface="Comic Sans MS" panose="030F0702030302020204" pitchFamily="66" charset="0"/>
              </a:rPr>
              <a:t>chanté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On a </a:t>
            </a:r>
            <a:r>
              <a:rPr lang="en-US" sz="2800" dirty="0" err="1" smtClean="0">
                <a:latin typeface="Comic Sans MS" panose="030F0702030302020204" pitchFamily="66" charset="0"/>
              </a:rPr>
              <a:t>mangé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Qui a </a:t>
            </a:r>
            <a:r>
              <a:rPr lang="en-US" sz="2800" dirty="0" err="1" smtClean="0">
                <a:latin typeface="Comic Sans MS" panose="030F0702030302020204" pitchFamily="66" charset="0"/>
              </a:rPr>
              <a:t>écouté</a:t>
            </a:r>
            <a:r>
              <a:rPr lang="en-US" sz="2800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4415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Nous (</a:t>
            </a:r>
            <a:r>
              <a:rPr lang="en-US" sz="2800" dirty="0" err="1" smtClean="0">
                <a:latin typeface="Comic Sans MS" panose="030F0702030302020204" pitchFamily="66" charset="0"/>
              </a:rPr>
              <a:t>travailler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Vous</a:t>
            </a:r>
            <a:r>
              <a:rPr lang="en-US" sz="2800" dirty="0" smtClean="0">
                <a:latin typeface="Comic Sans MS" panose="030F0702030302020204" pitchFamily="66" charset="0"/>
              </a:rPr>
              <a:t> (voyager)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Ils</a:t>
            </a:r>
            <a:r>
              <a:rPr lang="en-US" sz="2800" dirty="0" smtClean="0">
                <a:latin typeface="Comic Sans MS" panose="030F0702030302020204" pitchFamily="66" charset="0"/>
              </a:rPr>
              <a:t> (</a:t>
            </a:r>
            <a:r>
              <a:rPr lang="en-US" sz="2800" dirty="0" err="1" smtClean="0">
                <a:latin typeface="Comic Sans MS" panose="030F0702030302020204" pitchFamily="66" charset="0"/>
              </a:rPr>
              <a:t>jouer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Elles</a:t>
            </a:r>
            <a:r>
              <a:rPr lang="en-US" sz="2800" dirty="0" smtClean="0">
                <a:latin typeface="Comic Sans MS" panose="030F0702030302020204" pitchFamily="66" charset="0"/>
              </a:rPr>
              <a:t> (</a:t>
            </a:r>
            <a:r>
              <a:rPr lang="en-US" sz="2800" dirty="0" err="1" smtClean="0">
                <a:latin typeface="Comic Sans MS" panose="030F0702030302020204" pitchFamily="66" charset="0"/>
              </a:rPr>
              <a:t>visiter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Nous </a:t>
            </a:r>
            <a:r>
              <a:rPr lang="en-US" sz="2800" dirty="0" err="1" smtClean="0">
                <a:latin typeface="Comic Sans MS" panose="030F0702030302020204" pitchFamily="66" charset="0"/>
              </a:rPr>
              <a:t>avons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travaillé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Vous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avez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voyagé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Ils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ont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joué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Elles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ont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visité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81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353</Words>
  <Application>Microsoft Office PowerPoint</Application>
  <PresentationFormat>Widescreen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Comic Sans MS</vt:lpstr>
      <vt:lpstr>Trebuchet MS</vt:lpstr>
      <vt:lpstr>Wingdings 3</vt:lpstr>
      <vt:lpstr>Facet</vt:lpstr>
      <vt:lpstr>Regular –er verbs Identify these infinitives</vt:lpstr>
      <vt:lpstr>PowerPoint Presentation</vt:lpstr>
      <vt:lpstr>PowerPoint Presentation</vt:lpstr>
      <vt:lpstr>PowerPoint Presentation</vt:lpstr>
      <vt:lpstr>Passé Composé</vt:lpstr>
      <vt:lpstr>Past participles of –er verbs</vt:lpstr>
      <vt:lpstr>Qu’est-ce que ça veut dire?</vt:lpstr>
      <vt:lpstr>Form a sentence in the passé composé subject + form of avoir + past participle</vt:lpstr>
      <vt:lpstr>PowerPoint Presentation</vt:lpstr>
      <vt:lpstr>Negative sentences</vt:lpstr>
      <vt:lpstr>Rewrite these sentences in the negative.</vt:lpstr>
      <vt:lpstr>CD 7 Track 5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–er verbs Identify these infinitives</dc:title>
  <dc:creator>Patricia Cedrone</dc:creator>
  <cp:lastModifiedBy>Patricia Cedrone</cp:lastModifiedBy>
  <cp:revision>18</cp:revision>
  <dcterms:created xsi:type="dcterms:W3CDTF">2015-11-03T18:46:20Z</dcterms:created>
  <dcterms:modified xsi:type="dcterms:W3CDTF">2015-11-09T17:11:15Z</dcterms:modified>
</cp:coreProperties>
</file>